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5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308" r:id="rId12"/>
    <p:sldId id="309" r:id="rId13"/>
    <p:sldId id="310" r:id="rId14"/>
    <p:sldId id="267" r:id="rId15"/>
    <p:sldId id="295" r:id="rId16"/>
    <p:sldId id="269" r:id="rId17"/>
    <p:sldId id="270" r:id="rId18"/>
    <p:sldId id="271" r:id="rId19"/>
    <p:sldId id="268" r:id="rId20"/>
    <p:sldId id="296" r:id="rId21"/>
    <p:sldId id="297" r:id="rId22"/>
    <p:sldId id="286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87051" autoAdjust="0"/>
  </p:normalViewPr>
  <p:slideViewPr>
    <p:cSldViewPr snapToGrid="0" snapToObjects="1">
      <p:cViewPr varScale="1">
        <p:scale>
          <a:sx n="83" d="100"/>
          <a:sy n="83" d="100"/>
        </p:scale>
        <p:origin x="-10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3655-BC09-7940-AA49-B82846546707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F8422-1ED6-C74C-B06D-3739D527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0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The melt function takes data in wide format and stacks a set of columns into a single column of data. </a:t>
            </a:r>
          </a:p>
          <a:p>
            <a:r>
              <a:rPr lang="en-US" sz="1600" dirty="0" smtClean="0"/>
              <a:t>To make use of the function we need to specify a data frame, the id variables (which will be left at their settings) and the measured variables (columns of data) to be stacked. </a:t>
            </a:r>
          </a:p>
          <a:p>
            <a:r>
              <a:rPr lang="en-US" sz="1600" dirty="0" smtClean="0"/>
              <a:t>The default assumption on measured variables is that it is all columns that are not specified as id variables.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  <a:r>
              <a:rPr lang="en-US" baseline="0" dirty="0" smtClean="0"/>
              <a:t> length and position vs. hue/tint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1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</a:t>
            </a:r>
            <a:r>
              <a:rPr lang="en-US" dirty="0" err="1" smtClean="0"/>
              <a:t>Heatmaps</a:t>
            </a:r>
            <a:r>
              <a:rPr lang="en-US" dirty="0" smtClean="0"/>
              <a:t> vs. Bar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Log shows % change, choice of aspect</a:t>
            </a:r>
            <a:r>
              <a:rPr lang="en-US" baseline="0" dirty="0" smtClean="0"/>
              <a:t>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light/dark</a:t>
            </a:r>
            <a:r>
              <a:rPr lang="en-US" baseline="0" dirty="0" smtClean="0"/>
              <a:t> tint, not hue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8422-1ED6-C74C-B06D-3739D5277B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hyperlink" Target="http://www.nytimes.com/interactive/2009/03/10/us/20090310-immigration-explorer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ritz.stefaner.eu/projects/map%20your%20moves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hyperlink" Target="http://visualization.geblogs.com/visualization/network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Introduction to </a:t>
            </a:r>
            <a:br>
              <a:rPr lang="en-US" sz="6000" dirty="0" smtClean="0"/>
            </a:br>
            <a:r>
              <a:rPr lang="en-US" sz="6000" dirty="0" smtClean="0"/>
              <a:t>Information Visualization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/>
              <a:t>Prof. Jeff </a:t>
            </a:r>
            <a:r>
              <a:rPr lang="en-US" dirty="0" err="1" smtClean="0"/>
              <a:t>Saltz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4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86603"/>
            <a:ext cx="8229600" cy="6070154"/>
          </a:xfrm>
        </p:spPr>
      </p:pic>
    </p:spTree>
    <p:extLst>
      <p:ext uri="{BB962C8B-B14F-4D97-AF65-F5344CB8AC3E}">
        <p14:creationId xmlns:p14="http://schemas.microsoft.com/office/powerpoint/2010/main" val="100862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Geo data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12" y="2062286"/>
            <a:ext cx="4836000" cy="359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88116" y="3573525"/>
            <a:ext cx="1861851" cy="5677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 smtClean="0">
                <a:hlinkClick r:id="rId3"/>
              </a:rPr>
              <a:t>Demo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5649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Map your moves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/>
              <a:t>where New Yorkers move (10 years data)</a:t>
            </a:r>
          </a:p>
          <a:p>
            <a:endParaRPr lang="en-GB" altLang="en-US" sz="1800" dirty="0"/>
          </a:p>
          <a:p>
            <a:r>
              <a:rPr lang="en-GB" altLang="en-US" dirty="0"/>
              <a:t>distorted map</a:t>
            </a:r>
            <a:br>
              <a:rPr lang="en-GB" altLang="en-US" dirty="0"/>
            </a:br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dirty="0"/>
              <a:t>circle = moves for</a:t>
            </a:r>
            <a:br>
              <a:rPr lang="en-GB" altLang="en-US" dirty="0"/>
            </a:br>
            <a:r>
              <a:rPr lang="en-GB" altLang="en-US" dirty="0"/>
              <a:t>             one zip code</a:t>
            </a:r>
            <a:br>
              <a:rPr lang="en-GB" altLang="en-US" dirty="0"/>
            </a:br>
            <a:endParaRPr lang="en-GB" altLang="en-US" sz="1800" dirty="0"/>
          </a:p>
          <a:p>
            <a:r>
              <a:rPr lang="en-GB" altLang="en-US" dirty="0"/>
              <a:t>red – out</a:t>
            </a:r>
            <a:br>
              <a:rPr lang="en-GB" altLang="en-US" dirty="0"/>
            </a:br>
            <a:r>
              <a:rPr lang="en-GB" altLang="en-US" dirty="0"/>
              <a:t>blue – in</a:t>
            </a:r>
            <a:br>
              <a:rPr lang="en-GB" altLang="en-US" dirty="0"/>
            </a:br>
            <a:endParaRPr lang="en-GB" altLang="en-US" sz="1600" dirty="0"/>
          </a:p>
          <a:p>
            <a:r>
              <a:rPr lang="en-GB" altLang="en-US" dirty="0"/>
              <a:t>overlaid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97280" y="5715530"/>
            <a:ext cx="635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hlinkClick r:id="rId2" invalidUrl="http://moritz.stefaner.eu/projects/map your moves/"/>
              </a:rPr>
              <a:t>Demo</a:t>
            </a:r>
            <a:endParaRPr lang="en-GB" alt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0" y="2429405"/>
            <a:ext cx="508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9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Circle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092855"/>
            <a:ext cx="6019800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94482" y="3572352"/>
            <a:ext cx="1305499" cy="5701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00"/>
              </a:lnSpc>
            </a:pPr>
            <a:r>
              <a:rPr lang="en-US" altLang="en-US" smtClean="0">
                <a:latin typeface="Arial" charset="0"/>
                <a:hlinkClick r:id="rId3"/>
              </a:rPr>
              <a:t>Demo</a:t>
            </a:r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2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communication of information using graphical representations”  --- Ward et al.</a:t>
            </a:r>
          </a:p>
          <a:p>
            <a:r>
              <a:rPr lang="en-US" dirty="0" smtClean="0"/>
              <a:t>“Transformation of the symbolic into the geometric”  --- McCormick et al.</a:t>
            </a:r>
          </a:p>
          <a:p>
            <a:r>
              <a:rPr lang="en-US" dirty="0" smtClean="0"/>
              <a:t>“…finding the artificial memory that best supports our natural means of perception” --- </a:t>
            </a:r>
            <a:r>
              <a:rPr lang="en-US" dirty="0" err="1" smtClean="0"/>
              <a:t>Bertin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Times" pitchFamily="18" charset="0"/>
              <a:buChar char="•"/>
              <a:defRPr/>
            </a:pPr>
            <a:r>
              <a:rPr lang="en-US" altLang="ja-JP" i="1" kern="0" dirty="0">
                <a:solidFill>
                  <a:schemeClr val="tx1"/>
                </a:solidFill>
                <a:ea typeface="ＭＳ Ｐゴシック" pitchFamily="34" charset="-128"/>
              </a:rPr>
              <a:t>Information visualization </a:t>
            </a:r>
            <a:r>
              <a:rPr lang="en-US" altLang="ja-JP" kern="0" dirty="0">
                <a:solidFill>
                  <a:schemeClr val="tx1"/>
                </a:solidFill>
                <a:ea typeface="ＭＳ Ｐゴシック" pitchFamily="34" charset="-128"/>
              </a:rPr>
              <a:t>can be defined as the use of interactive visual representations of abstract data  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altLang="ja-JP" kern="0" dirty="0">
              <a:solidFill>
                <a:schemeClr val="tx1"/>
              </a:solidFill>
              <a:ea typeface="ＭＳ Ｐゴシック" pitchFamily="34" charset="-128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Times" pitchFamily="18" charset="0"/>
              <a:buChar char="•"/>
              <a:defRPr/>
            </a:pPr>
            <a:r>
              <a:rPr lang="en-US" altLang="ja-JP" kern="0" dirty="0">
                <a:solidFill>
                  <a:schemeClr val="tx1"/>
                </a:solidFill>
                <a:ea typeface="ＭＳ Ｐゴシック" pitchFamily="34" charset="-128"/>
              </a:rPr>
              <a:t>Information visualization provides compact graphical presentations and user interfaces for interactively manipulating large numbers of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6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Vision is “highest bandwidth” sense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Fast and parallel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Pre-attentive processing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Eye trained for pattern recognition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Scanning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Recognizing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Remembering images</a:t>
            </a:r>
          </a:p>
          <a:p>
            <a:pPr lvl="1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5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Symbolic Displays (</a:t>
            </a:r>
            <a:r>
              <a:rPr lang="en-US" dirty="0" err="1" smtClean="0"/>
              <a:t>Kosslyn</a:t>
            </a:r>
            <a:r>
              <a:rPr lang="en-US" dirty="0" smtClean="0"/>
              <a:t> 89)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b="1" dirty="0" smtClean="0"/>
              <a:t>Graphs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At least two scales required; values associated in symmetric “paired” relation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Examples: Scatter-plot, bar-chart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pPr lvl="1"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b="1" dirty="0" smtClean="0"/>
              <a:t>Charts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Discrete relations among discrete entities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Structure relates entities to one another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Examples: family tree, flow chart, network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7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Symbolic Displays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b="1" dirty="0" smtClean="0"/>
              <a:t>Maps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Internal relations determined (in part) by the spatial relations of what is pictured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pPr lvl="1"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b="1" dirty="0" smtClean="0"/>
              <a:t>Diagrams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Schematic pictures of objects or entities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Parts are symbolic (unlike photographs)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Sci</a:t>
            </a:r>
            <a:r>
              <a:rPr lang="en-US" dirty="0" smtClean="0"/>
              <a:t> </a:t>
            </a:r>
            <a:r>
              <a:rPr lang="en-US" dirty="0" err="1" smtClean="0"/>
              <a:t>Viz</a:t>
            </a:r>
            <a:r>
              <a:rPr lang="en-US" dirty="0" smtClean="0"/>
              <a:t>” vs. “Info </a:t>
            </a:r>
            <a:r>
              <a:rPr lang="en-US" dirty="0" err="1"/>
              <a:t>V</a:t>
            </a:r>
            <a:r>
              <a:rPr lang="en-US" dirty="0" err="1" smtClean="0"/>
              <a:t>iz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Visualization: converting raw data to a form that is viewable and understandable to humans.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 Scientific visualization: specifically concerned with data that has a well-defined representation in 2D or 3D space (e.g., from simulation mesh or scanner).</a:t>
            </a:r>
          </a:p>
          <a:p>
            <a:endParaRPr lang="en-US" altLang="en-US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71" y="3372079"/>
            <a:ext cx="2807093" cy="235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01" y="3376952"/>
            <a:ext cx="2663328" cy="235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6"/>
          <p:cNvSpPr>
            <a:spLocks noChangeArrowheads="1"/>
          </p:cNvSpPr>
          <p:nvPr/>
        </p:nvSpPr>
        <p:spPr bwMode="auto">
          <a:xfrm>
            <a:off x="5688736" y="4238330"/>
            <a:ext cx="1169622" cy="626236"/>
          </a:xfrm>
          <a:prstGeom prst="rightArrow">
            <a:avLst>
              <a:gd name="adj1" fmla="val 50000"/>
              <a:gd name="adj2" fmla="val 50056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7447402" y="5917693"/>
            <a:ext cx="421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ea typeface="ＭＳ Ｐゴシック" charset="-128"/>
              </a:rPr>
              <a:t>*Adapted from The </a:t>
            </a:r>
            <a:r>
              <a:rPr lang="en-US" altLang="en-US" sz="1600" dirty="0" err="1">
                <a:ea typeface="ＭＳ Ｐゴシック" charset="-128"/>
              </a:rPr>
              <a:t>ParaView</a:t>
            </a:r>
            <a:r>
              <a:rPr lang="en-US" altLang="en-US" sz="1600" dirty="0">
                <a:ea typeface="ＭＳ Ｐゴシック" charset="-128"/>
              </a:rPr>
              <a:t> Tutorial, Moreland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954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	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r>
              <a:rPr lang="en-US" dirty="0" smtClean="0"/>
              <a:t>Introduction to Information Visualization</a:t>
            </a:r>
          </a:p>
          <a:p>
            <a:r>
              <a:rPr lang="en-US" dirty="0" smtClean="0"/>
              <a:t>Concepts in Visualization</a:t>
            </a:r>
          </a:p>
          <a:p>
            <a:r>
              <a:rPr lang="en-US" dirty="0" smtClean="0"/>
              <a:t>Principles of Visualization</a:t>
            </a:r>
          </a:p>
          <a:p>
            <a:r>
              <a:rPr lang="en-US" dirty="0" smtClean="0"/>
              <a:t>Visualization in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Calibri" charset="0"/>
              </a:rPr>
              <a:t>Information </a:t>
            </a:r>
            <a:r>
              <a:rPr lang="en-US" altLang="ja-JP" dirty="0" smtClean="0">
                <a:latin typeface="Calibri" charset="0"/>
              </a:rPr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solidFill>
                <a:schemeClr val="bg1"/>
              </a:solidFill>
              <a:latin typeface="Times New Roman" charset="0"/>
              <a:ea typeface="ＭＳ Ｐゴシック" charset="-128"/>
            </a:endParaRPr>
          </a:p>
          <a:p>
            <a:pPr>
              <a:buFont typeface="Arial" charset="0"/>
              <a:buChar char="•"/>
            </a:pPr>
            <a:r>
              <a:rPr lang="en-US" altLang="en-US" dirty="0">
                <a:latin typeface="Times New Roman" charset="0"/>
                <a:ea typeface="ＭＳ Ｐゴシック" charset="-128"/>
              </a:rPr>
              <a:t> </a:t>
            </a:r>
            <a:r>
              <a:rPr lang="en-US" altLang="en-US" sz="2800" dirty="0">
                <a:latin typeface="Times New Roman" charset="0"/>
                <a:ea typeface="ＭＳ Ｐゴシック" charset="-128"/>
              </a:rPr>
              <a:t>Information visualization: concerned with data that does not have a well-defined representation in 2D or 3D space (i.e., “abstract data”).</a:t>
            </a:r>
          </a:p>
          <a:p>
            <a:pPr lvl="1"/>
            <a:endParaRPr lang="en-US" altLang="en-US" dirty="0">
              <a:solidFill>
                <a:schemeClr val="bg1"/>
              </a:solidFill>
              <a:latin typeface="Times New Roman" charset="0"/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Right Arrow 6"/>
          <p:cNvSpPr>
            <a:spLocks noChangeArrowheads="1"/>
          </p:cNvSpPr>
          <p:nvPr/>
        </p:nvSpPr>
        <p:spPr bwMode="auto">
          <a:xfrm>
            <a:off x="4819650" y="4509294"/>
            <a:ext cx="762000" cy="407988"/>
          </a:xfrm>
          <a:prstGeom prst="rightArrow">
            <a:avLst>
              <a:gd name="adj1" fmla="val 50000"/>
              <a:gd name="adj2" fmla="val 50056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endParaRPr lang="en-US" altLang="en-US" sz="180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26" y="3697288"/>
            <a:ext cx="308768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390" y="3275013"/>
            <a:ext cx="28765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10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 Color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Size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Texture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Proximity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Annotation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Interactivity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 Selection / Filtering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 Zoom</a:t>
            </a:r>
          </a:p>
          <a:p>
            <a:pPr lvl="1"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344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2087814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ggplot2 </a:t>
            </a:r>
            <a:r>
              <a:rPr lang="en-US" sz="2800" dirty="0"/>
              <a:t>divides plot into three different fundamental parts: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800" b="1" dirty="0" smtClean="0"/>
              <a:t>Plot </a:t>
            </a:r>
            <a:r>
              <a:rPr lang="en-US" sz="2800" b="1" dirty="0"/>
              <a:t>= data + Aesthetics + Geometry</a:t>
            </a:r>
            <a:r>
              <a:rPr lang="en-US" sz="2800" b="1" dirty="0" smtClean="0"/>
              <a:t>.</a:t>
            </a:r>
            <a:br>
              <a:rPr lang="en-US" sz="2800" b="1" dirty="0" smtClean="0"/>
            </a:b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principal components of every plot can be defined as follow</a:t>
            </a:r>
            <a:r>
              <a:rPr lang="en-US" sz="2800" dirty="0" smtClean="0"/>
              <a:t>:</a:t>
            </a:r>
            <a:endParaRPr lang="en-US" sz="2800" dirty="0"/>
          </a:p>
          <a:p>
            <a:pPr marL="166688" indent="-166688">
              <a:buFont typeface="Arial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ata -- is </a:t>
            </a:r>
            <a:r>
              <a:rPr lang="en-US" sz="2800" dirty="0"/>
              <a:t>a data frame</a:t>
            </a:r>
          </a:p>
          <a:p>
            <a:pPr marL="166688" indent="-166688">
              <a:buFont typeface="Arial"/>
              <a:buChar char="•"/>
            </a:pPr>
            <a:r>
              <a:rPr lang="en-US" sz="2800" dirty="0" smtClean="0"/>
              <a:t>Aesthetics -- </a:t>
            </a:r>
            <a:r>
              <a:rPr lang="en-US" sz="2800" dirty="0"/>
              <a:t>is used to indicate x and y variables. It can also be used to control the color, the size or the shape of points, the height of bars, etc</a:t>
            </a:r>
            <a:r>
              <a:rPr lang="en-US" sz="2800" dirty="0" smtClean="0"/>
              <a:t>…</a:t>
            </a:r>
            <a:endParaRPr lang="en-US" sz="2800" dirty="0"/>
          </a:p>
          <a:p>
            <a:pPr marL="166688" indent="-166688">
              <a:buFont typeface="Arial"/>
              <a:buChar char="•"/>
            </a:pPr>
            <a:r>
              <a:rPr lang="en-US" sz="2800" dirty="0" smtClean="0"/>
              <a:t>Geometry -- </a:t>
            </a:r>
            <a:r>
              <a:rPr lang="en-US" sz="2800" dirty="0"/>
              <a:t>defines the type of graphics (histogram, box plot, line plot, density plot, dot plot, ….)</a:t>
            </a:r>
          </a:p>
          <a:p>
            <a:pPr marL="0" indent="0">
              <a:buNone/>
            </a:pP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GG stands for “</a:t>
            </a:r>
            <a:r>
              <a:rPr lang="en-US" sz="2200" dirty="0" err="1" smtClean="0"/>
              <a:t>Grammer</a:t>
            </a:r>
            <a:r>
              <a:rPr lang="en-US" sz="2200" dirty="0" smtClean="0"/>
              <a:t> of Graphics”</a:t>
            </a:r>
          </a:p>
        </p:txBody>
      </p:sp>
    </p:spTree>
    <p:extLst>
      <p:ext uri="{BB962C8B-B14F-4D97-AF65-F5344CB8AC3E}">
        <p14:creationId xmlns:p14="http://schemas.microsoft.com/office/powerpoint/2010/main" val="185577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dfStates</a:t>
            </a:r>
            <a:r>
              <a:rPr lang="en-US" sz="2800" dirty="0"/>
              <a:t>, </a:t>
            </a:r>
            <a:r>
              <a:rPr lang="en-US" sz="2800" dirty="0" err="1"/>
              <a:t>aes</a:t>
            </a:r>
            <a:r>
              <a:rPr lang="en-US" sz="2800" dirty="0"/>
              <a:t>(x=july11pop)) + </a:t>
            </a:r>
            <a:r>
              <a:rPr lang="en-US" sz="2800" dirty="0" smtClean="0"/>
              <a:t>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</a:t>
            </a:r>
            <a:r>
              <a:rPr lang="en-US" sz="2800" dirty="0" err="1" smtClean="0"/>
              <a:t>geom_histogram</a:t>
            </a:r>
            <a:r>
              <a:rPr lang="en-US" sz="2800" dirty="0"/>
              <a:t>(</a:t>
            </a:r>
            <a:r>
              <a:rPr lang="en-US" sz="2800" dirty="0" err="1"/>
              <a:t>binwidth</a:t>
            </a:r>
            <a:r>
              <a:rPr lang="en-US" sz="2800" dirty="0"/>
              <a:t>=1000000, color="black", fill="white")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19" y="2946020"/>
            <a:ext cx="3232121" cy="3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dfStates,aes</a:t>
            </a:r>
            <a:r>
              <a:rPr lang="en-US" sz="2800" dirty="0"/>
              <a:t>(x=factor(0),july10pop)</a:t>
            </a:r>
            <a:r>
              <a:rPr lang="en-US" sz="2800" dirty="0" smtClean="0"/>
              <a:t>)  +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</a:t>
            </a:r>
            <a:r>
              <a:rPr lang="en-US" sz="2800" dirty="0" err="1" smtClean="0"/>
              <a:t>geom_boxplot</a:t>
            </a:r>
            <a:r>
              <a:rPr lang="en-US" sz="2800" dirty="0"/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398" y="1788061"/>
            <a:ext cx="3989462" cy="42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Timed Task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59404" y="198946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	</a:t>
            </a:r>
            <a:r>
              <a:rPr lang="en-US" b="1" dirty="0" err="1"/>
              <a:t>dayOfWeekFactor</a:t>
            </a:r>
            <a:r>
              <a:rPr lang="en-US" b="1" dirty="0"/>
              <a:t>	</a:t>
            </a:r>
            <a:r>
              <a:rPr lang="en-US" b="1" dirty="0" smtClean="0"/>
              <a:t>time	</a:t>
            </a:r>
            <a:r>
              <a:rPr lang="en-US" b="1" dirty="0"/>
              <a:t>	week	</a:t>
            </a:r>
          </a:p>
          <a:p>
            <a:r>
              <a:rPr lang="en-US" b="1" dirty="0"/>
              <a:t>1	</a:t>
            </a:r>
            <a:r>
              <a:rPr lang="en-US" dirty="0" err="1"/>
              <a:t>mon</a:t>
            </a:r>
            <a:r>
              <a:rPr lang="en-US" dirty="0"/>
              <a:t>	</a:t>
            </a:r>
            <a:r>
              <a:rPr lang="en-US" dirty="0" smtClean="0"/>
              <a:t>			4.0</a:t>
            </a:r>
            <a:r>
              <a:rPr lang="en-US" dirty="0"/>
              <a:t>	</a:t>
            </a:r>
            <a:r>
              <a:rPr lang="en-US" dirty="0" smtClean="0"/>
              <a:t>	1</a:t>
            </a:r>
            <a:r>
              <a:rPr lang="en-US" dirty="0"/>
              <a:t>	</a:t>
            </a:r>
          </a:p>
          <a:p>
            <a:r>
              <a:rPr lang="fr-FR" b="1" dirty="0"/>
              <a:t>2	</a:t>
            </a:r>
            <a:r>
              <a:rPr lang="fr-FR" dirty="0"/>
              <a:t>tues	</a:t>
            </a:r>
            <a:r>
              <a:rPr lang="fr-FR" dirty="0" smtClean="0"/>
              <a:t>			4.5</a:t>
            </a:r>
            <a:r>
              <a:rPr lang="fr-FR" dirty="0"/>
              <a:t>	</a:t>
            </a:r>
            <a:r>
              <a:rPr lang="fr-FR" dirty="0" smtClean="0"/>
              <a:t>	1</a:t>
            </a:r>
            <a:r>
              <a:rPr lang="fr-FR" dirty="0"/>
              <a:t>	</a:t>
            </a:r>
          </a:p>
          <a:p>
            <a:r>
              <a:rPr lang="pl-PL" b="1" dirty="0"/>
              <a:t>3	</a:t>
            </a:r>
            <a:r>
              <a:rPr lang="pl-PL" dirty="0" err="1"/>
              <a:t>wed</a:t>
            </a:r>
            <a:r>
              <a:rPr lang="pl-PL" dirty="0"/>
              <a:t>	</a:t>
            </a:r>
            <a:r>
              <a:rPr lang="pl-PL" dirty="0" smtClean="0"/>
              <a:t>			3.5</a:t>
            </a:r>
            <a:r>
              <a:rPr lang="pl-PL" dirty="0"/>
              <a:t>	</a:t>
            </a:r>
            <a:r>
              <a:rPr lang="pl-PL" dirty="0" smtClean="0"/>
              <a:t>	1</a:t>
            </a:r>
            <a:r>
              <a:rPr lang="pl-PL" dirty="0"/>
              <a:t>	</a:t>
            </a:r>
          </a:p>
          <a:p>
            <a:r>
              <a:rPr lang="en-US" b="1" dirty="0"/>
              <a:t>4	</a:t>
            </a:r>
            <a:r>
              <a:rPr lang="en-US" dirty="0" err="1"/>
              <a:t>thurs</a:t>
            </a:r>
            <a:r>
              <a:rPr lang="en-US" dirty="0"/>
              <a:t>	</a:t>
            </a:r>
            <a:r>
              <a:rPr lang="en-US" dirty="0" smtClean="0"/>
              <a:t>		5.0</a:t>
            </a:r>
            <a:r>
              <a:rPr lang="en-US" dirty="0"/>
              <a:t>	</a:t>
            </a:r>
            <a:r>
              <a:rPr lang="en-US" dirty="0" smtClean="0"/>
              <a:t>	1</a:t>
            </a:r>
            <a:r>
              <a:rPr lang="en-US" dirty="0"/>
              <a:t>	</a:t>
            </a:r>
          </a:p>
          <a:p>
            <a:r>
              <a:rPr lang="en-US" b="1" dirty="0"/>
              <a:t>5	</a:t>
            </a:r>
            <a:r>
              <a:rPr lang="en-US" dirty="0" err="1"/>
              <a:t>fri</a:t>
            </a:r>
            <a:r>
              <a:rPr lang="en-US" dirty="0"/>
              <a:t>	</a:t>
            </a:r>
            <a:r>
              <a:rPr lang="en-US" dirty="0" smtClean="0"/>
              <a:t>			4.0</a:t>
            </a:r>
            <a:r>
              <a:rPr lang="en-US" dirty="0"/>
              <a:t>	</a:t>
            </a:r>
            <a:r>
              <a:rPr lang="en-US" dirty="0" smtClean="0"/>
              <a:t>	1</a:t>
            </a:r>
            <a:r>
              <a:rPr lang="en-US" dirty="0"/>
              <a:t>	</a:t>
            </a:r>
          </a:p>
          <a:p>
            <a:r>
              <a:rPr lang="en-US" b="1" dirty="0"/>
              <a:t>6	</a:t>
            </a:r>
            <a:r>
              <a:rPr lang="en-US" dirty="0"/>
              <a:t>sat	</a:t>
            </a:r>
            <a:r>
              <a:rPr lang="en-US" dirty="0" smtClean="0"/>
              <a:t>			4.2</a:t>
            </a:r>
            <a:r>
              <a:rPr lang="en-US" dirty="0"/>
              <a:t>	</a:t>
            </a:r>
            <a:r>
              <a:rPr lang="en-US" dirty="0" smtClean="0"/>
              <a:t>	1</a:t>
            </a:r>
            <a:r>
              <a:rPr lang="en-US" dirty="0"/>
              <a:t>	</a:t>
            </a:r>
          </a:p>
          <a:p>
            <a:r>
              <a:rPr lang="en-US" b="1" dirty="0"/>
              <a:t>7	</a:t>
            </a:r>
            <a:r>
              <a:rPr lang="en-US" dirty="0" err="1"/>
              <a:t>mon</a:t>
            </a:r>
            <a:r>
              <a:rPr lang="en-US" dirty="0"/>
              <a:t>	</a:t>
            </a:r>
            <a:r>
              <a:rPr lang="en-US" dirty="0" smtClean="0"/>
              <a:t>			4.5</a:t>
            </a:r>
            <a:r>
              <a:rPr lang="en-US" dirty="0"/>
              <a:t>	</a:t>
            </a:r>
            <a:r>
              <a:rPr lang="en-US" dirty="0" smtClean="0"/>
              <a:t>	2</a:t>
            </a:r>
            <a:r>
              <a:rPr lang="en-US" dirty="0"/>
              <a:t>	</a:t>
            </a:r>
          </a:p>
          <a:p>
            <a:r>
              <a:rPr lang="fr-FR" b="1" dirty="0"/>
              <a:t>8	</a:t>
            </a:r>
            <a:r>
              <a:rPr lang="fr-FR" dirty="0"/>
              <a:t>tues	</a:t>
            </a:r>
            <a:r>
              <a:rPr lang="fr-FR" dirty="0" smtClean="0"/>
              <a:t>			5.0</a:t>
            </a:r>
            <a:r>
              <a:rPr lang="fr-FR" dirty="0"/>
              <a:t>	</a:t>
            </a:r>
            <a:r>
              <a:rPr lang="fr-FR" dirty="0" smtClean="0"/>
              <a:t>	2</a:t>
            </a:r>
            <a:r>
              <a:rPr lang="fr-FR" dirty="0"/>
              <a:t>	</a:t>
            </a:r>
          </a:p>
          <a:p>
            <a:r>
              <a:rPr lang="pl-PL" b="1" dirty="0"/>
              <a:t>9	</a:t>
            </a:r>
            <a:r>
              <a:rPr lang="pl-PL" dirty="0" err="1"/>
              <a:t>wed</a:t>
            </a:r>
            <a:r>
              <a:rPr lang="pl-PL" dirty="0"/>
              <a:t>	</a:t>
            </a:r>
            <a:r>
              <a:rPr lang="pl-PL" dirty="0" smtClean="0"/>
              <a:t>			3.8</a:t>
            </a:r>
            <a:r>
              <a:rPr lang="pl-PL" dirty="0"/>
              <a:t>	</a:t>
            </a:r>
            <a:r>
              <a:rPr lang="pl-PL" dirty="0" smtClean="0"/>
              <a:t>	2</a:t>
            </a:r>
            <a:r>
              <a:rPr lang="pl-PL" dirty="0"/>
              <a:t>	</a:t>
            </a:r>
          </a:p>
          <a:p>
            <a:r>
              <a:rPr lang="en-US" b="1" dirty="0"/>
              <a:t>10	</a:t>
            </a:r>
            <a:r>
              <a:rPr lang="en-US" dirty="0" err="1"/>
              <a:t>thurs</a:t>
            </a:r>
            <a:r>
              <a:rPr lang="en-US" dirty="0"/>
              <a:t>	</a:t>
            </a:r>
            <a:r>
              <a:rPr lang="en-US" dirty="0" smtClean="0"/>
              <a:t>		5.2</a:t>
            </a:r>
            <a:r>
              <a:rPr lang="en-US" dirty="0"/>
              <a:t>	</a:t>
            </a:r>
            <a:r>
              <a:rPr lang="en-US" dirty="0" smtClean="0"/>
              <a:t>	2</a:t>
            </a:r>
            <a:r>
              <a:rPr lang="en-US" dirty="0"/>
              <a:t>	</a:t>
            </a:r>
          </a:p>
          <a:p>
            <a:r>
              <a:rPr lang="en-US" b="1" dirty="0"/>
              <a:t>11	</a:t>
            </a:r>
            <a:r>
              <a:rPr lang="en-US" dirty="0" err="1"/>
              <a:t>fri</a:t>
            </a:r>
            <a:r>
              <a:rPr lang="en-US" dirty="0"/>
              <a:t>	</a:t>
            </a:r>
            <a:r>
              <a:rPr lang="en-US" dirty="0" smtClean="0"/>
              <a:t>			4.6</a:t>
            </a:r>
            <a:r>
              <a:rPr lang="en-US" dirty="0"/>
              <a:t>	</a:t>
            </a:r>
            <a:r>
              <a:rPr lang="en-US" dirty="0" smtClean="0"/>
              <a:t>	2</a:t>
            </a:r>
            <a:r>
              <a:rPr lang="en-US" dirty="0"/>
              <a:t>	</a:t>
            </a:r>
          </a:p>
          <a:p>
            <a:r>
              <a:rPr lang="en-US" b="1" dirty="0"/>
              <a:t>12	</a:t>
            </a:r>
            <a:r>
              <a:rPr lang="en-US" dirty="0"/>
              <a:t>sat	</a:t>
            </a:r>
            <a:r>
              <a:rPr lang="en-US" dirty="0" smtClean="0"/>
              <a:t>			4.3</a:t>
            </a:r>
            <a:r>
              <a:rPr lang="en-US" dirty="0"/>
              <a:t>	</a:t>
            </a:r>
            <a:r>
              <a:rPr lang="en-US" dirty="0" smtClean="0"/>
              <a:t>	2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1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 &lt;- </a:t>
            </a: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travel.df</a:t>
            </a:r>
            <a:r>
              <a:rPr lang="en-US" sz="2800" dirty="0"/>
              <a:t>, </a:t>
            </a:r>
            <a:r>
              <a:rPr lang="en-US" sz="2800" dirty="0" err="1" smtClean="0"/>
              <a:t>aes</a:t>
            </a:r>
            <a:r>
              <a:rPr lang="en-US" sz="2800" dirty="0"/>
              <a:t>(x = </a:t>
            </a:r>
            <a:r>
              <a:rPr lang="en-US" sz="2800" dirty="0" err="1"/>
              <a:t>dayOfWeekFactor</a:t>
            </a:r>
            <a:r>
              <a:rPr lang="en-US" sz="2800" dirty="0"/>
              <a:t>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      group</a:t>
            </a:r>
            <a:r>
              <a:rPr lang="en-US" sz="2800" dirty="0"/>
              <a:t>=week, color=week)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           </a:t>
            </a:r>
            <a:r>
              <a:rPr lang="en-US" sz="2800" dirty="0"/>
              <a:t>+ </a:t>
            </a:r>
            <a:r>
              <a:rPr lang="en-US" sz="2800" dirty="0" err="1"/>
              <a:t>geom_line</a:t>
            </a:r>
            <a:r>
              <a:rPr lang="en-US" sz="2800" dirty="0"/>
              <a:t>(</a:t>
            </a:r>
            <a:r>
              <a:rPr lang="en-US" sz="2800" dirty="0" err="1"/>
              <a:t>aes</a:t>
            </a:r>
            <a:r>
              <a:rPr lang="en-US" sz="2800" dirty="0"/>
              <a:t>(y = time)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g &lt;- g + </a:t>
            </a:r>
            <a:r>
              <a:rPr lang="en-US" sz="2800" dirty="0" err="1"/>
              <a:t>geom_point</a:t>
            </a:r>
            <a:r>
              <a:rPr lang="en-US" sz="2800" dirty="0"/>
              <a:t>(y=time, </a:t>
            </a:r>
            <a:r>
              <a:rPr lang="en-US" sz="2800" dirty="0" err="1"/>
              <a:t>colour</a:t>
            </a:r>
            <a:r>
              <a:rPr lang="en-US" sz="2800" dirty="0"/>
              <a:t>="black",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     size</a:t>
            </a:r>
            <a:r>
              <a:rPr lang="en-US" sz="2800" dirty="0"/>
              <a:t>=4, shape=21, fill="</a:t>
            </a:r>
            <a:r>
              <a:rPr lang="en-US" sz="2800" dirty="0" smtClean="0"/>
              <a:t>white”)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g &lt;- g + </a:t>
            </a:r>
            <a:r>
              <a:rPr lang="en-US" sz="2800" dirty="0" err="1"/>
              <a:t>ylab</a:t>
            </a:r>
            <a:r>
              <a:rPr lang="en-US" sz="2800" dirty="0"/>
              <a:t>("time to NYC (in hours)") </a:t>
            </a:r>
            <a:r>
              <a:rPr lang="en-US" sz="2800" dirty="0" smtClean="0"/>
              <a:t>+</a:t>
            </a:r>
            <a:br>
              <a:rPr lang="en-US" sz="2800" dirty="0" smtClean="0"/>
            </a:br>
            <a:r>
              <a:rPr lang="en-US" sz="2800" dirty="0" smtClean="0"/>
              <a:t>        </a:t>
            </a:r>
            <a:r>
              <a:rPr lang="en-US" sz="2800" dirty="0" err="1"/>
              <a:t>ggtitle</a:t>
            </a:r>
            <a:r>
              <a:rPr lang="en-US" sz="2800" dirty="0"/>
              <a:t>("compare weekly times")</a:t>
            </a:r>
          </a:p>
          <a:p>
            <a:pPr marL="0" indent="0">
              <a:buNone/>
            </a:pPr>
            <a:r>
              <a:rPr lang="en-US" sz="2800" dirty="0"/>
              <a:t>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04" y="1756753"/>
            <a:ext cx="4396811" cy="46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 &lt;- </a:t>
            </a: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dfStates</a:t>
            </a:r>
            <a:r>
              <a:rPr lang="en-US" sz="2800" dirty="0" smtClean="0"/>
              <a:t>,</a:t>
            </a:r>
            <a:br>
              <a:rPr lang="en-US" sz="2800" dirty="0" smtClean="0"/>
            </a:br>
            <a:r>
              <a:rPr lang="en-US" sz="2800" dirty="0" smtClean="0"/>
              <a:t>        </a:t>
            </a:r>
            <a:r>
              <a:rPr lang="en-US" sz="2800" dirty="0" err="1" smtClean="0"/>
              <a:t>aes</a:t>
            </a:r>
            <a:r>
              <a:rPr lang="en-US" sz="2800" dirty="0"/>
              <a:t>(x=state, y=july10pop)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       </a:t>
            </a:r>
            <a:r>
              <a:rPr lang="en-US" sz="2800" dirty="0"/>
              <a:t>+ </a:t>
            </a:r>
            <a:r>
              <a:rPr lang="en-US" sz="2800" dirty="0" err="1"/>
              <a:t>geom_bar</a:t>
            </a:r>
            <a:r>
              <a:rPr lang="en-US" sz="2800" dirty="0"/>
              <a:t>(stat="identity")</a:t>
            </a:r>
          </a:p>
          <a:p>
            <a:pPr marL="0" indent="0">
              <a:buNone/>
            </a:pPr>
            <a:r>
              <a:rPr lang="en-US" sz="2800" dirty="0"/>
              <a:t>g &lt;- g + </a:t>
            </a:r>
            <a:r>
              <a:rPr lang="en-US" sz="2800" dirty="0" smtClean="0"/>
              <a:t>theme</a:t>
            </a:r>
            <a:r>
              <a:rPr lang="en-US" sz="2800" dirty="0"/>
              <a:t>(</a:t>
            </a:r>
            <a:r>
              <a:rPr lang="en-US" sz="2800" dirty="0" err="1"/>
              <a:t>axis.text.x</a:t>
            </a:r>
            <a:r>
              <a:rPr lang="en-US" sz="2800" dirty="0"/>
              <a:t> </a:t>
            </a:r>
            <a:r>
              <a:rPr lang="en-US" sz="2800" dirty="0" smtClean="0"/>
              <a:t>=</a:t>
            </a:r>
            <a:br>
              <a:rPr lang="en-US" sz="2800" dirty="0" smtClean="0"/>
            </a:br>
            <a:r>
              <a:rPr lang="en-US" sz="2800" dirty="0" smtClean="0"/>
              <a:t>       </a:t>
            </a:r>
            <a:r>
              <a:rPr lang="en-US" sz="2800" dirty="0" err="1" smtClean="0"/>
              <a:t>element_text</a:t>
            </a:r>
            <a:r>
              <a:rPr lang="en-US" sz="2800" dirty="0"/>
              <a:t>(angle = 90, </a:t>
            </a:r>
            <a:r>
              <a:rPr lang="en-US" sz="2800" dirty="0" err="1"/>
              <a:t>hjust</a:t>
            </a:r>
            <a:r>
              <a:rPr lang="en-US" sz="2800" dirty="0"/>
              <a:t> = 1))</a:t>
            </a:r>
          </a:p>
          <a:p>
            <a:pPr marL="0" indent="0">
              <a:buNone/>
            </a:pPr>
            <a:r>
              <a:rPr lang="en-US" sz="2800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46" y="345316"/>
            <a:ext cx="5504954" cy="57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travel.df</a:t>
            </a:r>
            <a:r>
              <a:rPr lang="en-US" sz="2800" dirty="0"/>
              <a:t>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</a:t>
            </a:r>
            <a:r>
              <a:rPr lang="en-US" sz="2800" dirty="0" err="1" smtClean="0"/>
              <a:t>aes</a:t>
            </a:r>
            <a:r>
              <a:rPr lang="en-US" sz="2800" dirty="0"/>
              <a:t>(x=</a:t>
            </a:r>
            <a:r>
              <a:rPr lang="en-US" sz="2800" dirty="0" err="1"/>
              <a:t>dayOfWeekFactor</a:t>
            </a:r>
            <a:r>
              <a:rPr lang="en-US" sz="2800" dirty="0"/>
              <a:t>, y=time))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+ </a:t>
            </a:r>
            <a:r>
              <a:rPr lang="en-US" sz="2800" dirty="0" err="1"/>
              <a:t>geom_point</a:t>
            </a:r>
            <a:r>
              <a:rPr lang="en-US" sz="2800" dirty="0"/>
              <a:t>(</a:t>
            </a:r>
            <a:r>
              <a:rPr lang="en-US" sz="2800" dirty="0" err="1"/>
              <a:t>aes</a:t>
            </a:r>
            <a:r>
              <a:rPr lang="en-US" sz="2800" dirty="0"/>
              <a:t>(size = time,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  color</a:t>
            </a:r>
            <a:r>
              <a:rPr lang="en-US" sz="2800" dirty="0"/>
              <a:t>=week))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718" y="508136"/>
            <a:ext cx="5493481" cy="57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 –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651" y="1965418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err="1"/>
              <a:t>melted.df</a:t>
            </a:r>
            <a:r>
              <a:rPr lang="en-US" sz="2800" dirty="0"/>
              <a:t> &lt;- melt(</a:t>
            </a:r>
            <a:r>
              <a:rPr lang="en-US" sz="2800" dirty="0" err="1"/>
              <a:t>travel.df,id</a:t>
            </a:r>
            <a:r>
              <a:rPr lang="en-US" sz="2800" dirty="0" smtClean="0"/>
              <a:t>=</a:t>
            </a:r>
            <a:br>
              <a:rPr lang="en-US" sz="2800" dirty="0" smtClean="0"/>
            </a:br>
            <a:r>
              <a:rPr lang="en-US" sz="2800" dirty="0" smtClean="0"/>
              <a:t>          c</a:t>
            </a:r>
            <a:r>
              <a:rPr lang="en-US" sz="2800" dirty="0"/>
              <a:t>("week","</a:t>
            </a:r>
            <a:r>
              <a:rPr lang="en-US" sz="2800" dirty="0" err="1"/>
              <a:t>dayOfWeekFactor</a:t>
            </a:r>
            <a:r>
              <a:rPr lang="en-US" sz="2800" dirty="0"/>
              <a:t>"))</a:t>
            </a:r>
          </a:p>
          <a:p>
            <a:pPr marL="0" indent="0">
              <a:buNone/>
            </a:pPr>
            <a:r>
              <a:rPr lang="en-US" sz="2800" dirty="0"/>
              <a:t>p &lt;- </a:t>
            </a:r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melted.df</a:t>
            </a:r>
            <a:r>
              <a:rPr lang="en-US" sz="2800" dirty="0" smtClean="0"/>
              <a:t>,</a:t>
            </a:r>
            <a:br>
              <a:rPr lang="en-US" sz="2800" dirty="0" smtClean="0"/>
            </a:br>
            <a:r>
              <a:rPr lang="en-US" sz="2800" dirty="0" smtClean="0"/>
              <a:t>           </a:t>
            </a:r>
            <a:r>
              <a:rPr lang="en-US" sz="2800" dirty="0" err="1"/>
              <a:t>aes</a:t>
            </a:r>
            <a:r>
              <a:rPr lang="en-US" sz="2800" dirty="0"/>
              <a:t>(x=week, y=</a:t>
            </a:r>
            <a:r>
              <a:rPr lang="en-US" sz="2800" dirty="0" err="1"/>
              <a:t>dayOfWeek</a:t>
            </a:r>
            <a:r>
              <a:rPr lang="en-US" sz="2800" dirty="0"/>
              <a:t>))</a:t>
            </a:r>
          </a:p>
          <a:p>
            <a:pPr marL="0" indent="0">
              <a:buNone/>
            </a:pPr>
            <a:r>
              <a:rPr lang="en-US" sz="2800" dirty="0"/>
              <a:t>g &lt;- p + </a:t>
            </a:r>
            <a:r>
              <a:rPr lang="en-US" sz="2800" dirty="0" err="1"/>
              <a:t>geom_tile</a:t>
            </a:r>
            <a:r>
              <a:rPr lang="en-US" sz="2800" dirty="0"/>
              <a:t>(</a:t>
            </a:r>
            <a:r>
              <a:rPr lang="en-US" sz="2800" dirty="0" err="1"/>
              <a:t>aes</a:t>
            </a:r>
            <a:r>
              <a:rPr lang="en-US" sz="2800" dirty="0"/>
              <a:t>(fill=value)) </a:t>
            </a:r>
            <a:r>
              <a:rPr lang="en-US" sz="2800" dirty="0" smtClean="0"/>
              <a:t>+</a:t>
            </a:r>
            <a:br>
              <a:rPr lang="en-US" sz="2800" dirty="0" smtClean="0"/>
            </a:br>
            <a:r>
              <a:rPr lang="en-US" sz="2800" dirty="0" smtClean="0"/>
              <a:t>        </a:t>
            </a:r>
            <a:r>
              <a:rPr lang="en-US" sz="2800" dirty="0" err="1"/>
              <a:t>scale_fill_gradient</a:t>
            </a:r>
            <a:r>
              <a:rPr lang="en-US" sz="2800" dirty="0"/>
              <a:t>(low="white",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 high</a:t>
            </a:r>
            <a:r>
              <a:rPr lang="en-US" sz="2800" dirty="0"/>
              <a:t>="</a:t>
            </a:r>
            <a:r>
              <a:rPr lang="en-US" sz="2800" dirty="0" err="1"/>
              <a:t>darkblue</a:t>
            </a:r>
            <a:r>
              <a:rPr lang="en-US" sz="2800" dirty="0"/>
              <a:t>") </a:t>
            </a:r>
            <a:r>
              <a:rPr lang="en-US" sz="2800" dirty="0" smtClean="0"/>
              <a:t>+</a:t>
            </a:r>
            <a:br>
              <a:rPr lang="en-US" sz="2800" dirty="0" smtClean="0"/>
            </a:br>
            <a:r>
              <a:rPr lang="en-US" sz="2800" dirty="0" smtClean="0"/>
              <a:t>        </a:t>
            </a:r>
            <a:r>
              <a:rPr lang="en-US" sz="2800" dirty="0" err="1"/>
              <a:t>xlab</a:t>
            </a:r>
            <a:r>
              <a:rPr lang="en-US" sz="2800" dirty="0"/>
              <a:t>("") + </a:t>
            </a:r>
            <a:r>
              <a:rPr lang="en-US" sz="2800" dirty="0" err="1"/>
              <a:t>ylab</a:t>
            </a:r>
            <a:r>
              <a:rPr lang="en-US" sz="2800" dirty="0"/>
              <a:t>("")</a:t>
            </a:r>
          </a:p>
          <a:p>
            <a:pPr marL="0" indent="0">
              <a:buNone/>
            </a:pPr>
            <a:r>
              <a:rPr lang="en-US" sz="2800" dirty="0"/>
              <a:t>g + theme(</a:t>
            </a:r>
            <a:r>
              <a:rPr lang="en-US" sz="2800" dirty="0" err="1"/>
              <a:t>axis.text.x</a:t>
            </a:r>
            <a:r>
              <a:rPr lang="en-US" sz="2800" dirty="0"/>
              <a:t> =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</a:t>
            </a:r>
            <a:r>
              <a:rPr lang="en-US" sz="2800" dirty="0" err="1" smtClean="0"/>
              <a:t>element_text</a:t>
            </a:r>
            <a:r>
              <a:rPr lang="en-US" sz="2800" dirty="0"/>
              <a:t>(angle = 90, </a:t>
            </a:r>
            <a:r>
              <a:rPr lang="en-US" sz="2800" dirty="0" err="1"/>
              <a:t>hjust</a:t>
            </a:r>
            <a:r>
              <a:rPr lang="en-US" sz="2800" dirty="0"/>
              <a:t> = 1))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44" y="413090"/>
            <a:ext cx="5579553" cy="58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Consumption By Source from 1950-2010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07" y="1846263"/>
            <a:ext cx="6287512" cy="4022725"/>
          </a:xfrm>
        </p:spPr>
      </p:pic>
      <p:sp>
        <p:nvSpPr>
          <p:cNvPr id="4" name="TextBox 3"/>
          <p:cNvSpPr txBox="1"/>
          <p:nvPr/>
        </p:nvSpPr>
        <p:spPr>
          <a:xfrm>
            <a:off x="2667896" y="6540649"/>
            <a:ext cx="381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www.theusrus.de</a:t>
            </a:r>
            <a:r>
              <a:rPr lang="en-US" dirty="0"/>
              <a:t>/blog/page/4/</a:t>
            </a:r>
          </a:p>
        </p:txBody>
      </p:sp>
    </p:spTree>
    <p:extLst>
      <p:ext uri="{BB962C8B-B14F-4D97-AF65-F5344CB8AC3E}">
        <p14:creationId xmlns:p14="http://schemas.microsoft.com/office/powerpoint/2010/main" val="190632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Principles in Visualization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C. Kelleher and T. Wagener (2011)</a:t>
            </a:r>
          </a:p>
          <a:p>
            <a:r>
              <a:rPr lang="en-US" dirty="0" smtClean="0"/>
              <a:t>Environmental Modelling &amp; Software: 1-6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Simplicity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simplest graph that conveys the information you want to convey (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88" y="2700919"/>
            <a:ext cx="7719618" cy="32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Encoding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the type of encoding object and attribute used to create a lot </a:t>
            </a:r>
            <a:r>
              <a:rPr lang="fr-FR" dirty="0" smtClean="0"/>
              <a:t>(</a:t>
            </a:r>
            <a:r>
              <a:rPr lang="fr-FR" dirty="0"/>
              <a:t>Chambers et al., 1983 [137-140]; Cleveland &amp; McGill, 1984)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06" y="2402622"/>
            <a:ext cx="8953947" cy="35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Patterns vs.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visualizing patterns or on visualizing details</a:t>
            </a:r>
            <a:r>
              <a:rPr lang="en-US" dirty="0"/>
              <a:t> (Few, 2004a; </a:t>
            </a:r>
            <a:r>
              <a:rPr lang="en-US" dirty="0" err="1"/>
              <a:t>Kosslyn</a:t>
            </a:r>
            <a:r>
              <a:rPr lang="en-US" dirty="0"/>
              <a:t> and </a:t>
            </a:r>
            <a:r>
              <a:rPr lang="en-US" dirty="0" err="1"/>
              <a:t>Chabris</a:t>
            </a:r>
            <a:r>
              <a:rPr lang="en-US" dirty="0"/>
              <a:t>, 1992)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28" y="2304491"/>
            <a:ext cx="8944303" cy="36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Ranges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meaningful axis ranges</a:t>
            </a:r>
            <a:r>
              <a:rPr lang="de-DE" dirty="0"/>
              <a:t> (Robbins,2005[239- 241; 285]; </a:t>
            </a:r>
            <a:r>
              <a:rPr lang="de-DE" dirty="0" err="1"/>
              <a:t>Tufte</a:t>
            </a:r>
            <a:r>
              <a:rPr lang="de-DE" dirty="0"/>
              <a:t>, 2006 [p. 60]; Strange, 2007 [p. 89])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59" y="2614537"/>
            <a:ext cx="8424041" cy="3123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448252"/>
            <a:ext cx="9461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transformations and carefully chosen aspect ratios can be used to emphasize rates of change for time-series data</a:t>
            </a:r>
            <a:r>
              <a:rPr lang="de-DE" dirty="0"/>
              <a:t> </a:t>
            </a:r>
            <a:r>
              <a:rPr lang="en-US" dirty="0"/>
              <a:t>(Cleveland, 1994 [p. 66, 95, 103]) </a:t>
            </a:r>
            <a:endParaRPr lang="de-DE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3" y="2703843"/>
            <a:ext cx="8975834" cy="36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Show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overlapping points in a way that density difference become apparent</a:t>
            </a:r>
            <a:r>
              <a:rPr lang="en-US" dirty="0"/>
              <a:t> (Few, 2009 [p. 121];Cleveland, 1994 [p. 159])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79" y="2504900"/>
            <a:ext cx="8734097" cy="36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7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lines when connecting sequential data in time-series plots </a:t>
            </a:r>
            <a:r>
              <a:rPr lang="en-US" dirty="0"/>
              <a:t>(Strange, 2007 [p. 150])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68" y="2179908"/>
            <a:ext cx="8407224" cy="37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Aggregates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larger datasets in meaningful ways </a:t>
            </a:r>
            <a:r>
              <a:rPr lang="en-US" dirty="0"/>
              <a:t>(Cleveland and Devlin, 1980; Chambers et al., 1983 [pp. 21-24]; Cleveland, 1994 [187])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16" y="2489982"/>
            <a:ext cx="8611528" cy="3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axis ranges as similar as possible to compare variables</a:t>
            </a:r>
            <a:r>
              <a:rPr lang="en-US" dirty="0"/>
              <a:t> (Cleveland, 1994, [pp.86e87]; Few, 2009 [p. 180])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07" y="2380163"/>
            <a:ext cx="8376745" cy="338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Web Science and Digital Libraries Research Group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2" y="1846263"/>
            <a:ext cx="8723661" cy="4022725"/>
          </a:xfrm>
        </p:spPr>
      </p:pic>
      <p:sp>
        <p:nvSpPr>
          <p:cNvPr id="5" name="TextBox 4"/>
          <p:cNvSpPr txBox="1"/>
          <p:nvPr/>
        </p:nvSpPr>
        <p:spPr>
          <a:xfrm>
            <a:off x="3603811" y="6488668"/>
            <a:ext cx="274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ws-dl.blogspot.com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0264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an appropriate color scheme based on the type of data</a:t>
            </a:r>
            <a:r>
              <a:rPr lang="en-US" dirty="0"/>
              <a:t> (Brewer, 1994; Harrower and Brewer, 2003)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90" y="2449912"/>
            <a:ext cx="8513379" cy="34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Global Transportation System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41" y="1846263"/>
            <a:ext cx="6739643" cy="4022725"/>
          </a:xfrm>
        </p:spPr>
      </p:pic>
      <p:sp>
        <p:nvSpPr>
          <p:cNvPr id="4" name="TextBox 3"/>
          <p:cNvSpPr txBox="1"/>
          <p:nvPr/>
        </p:nvSpPr>
        <p:spPr>
          <a:xfrm>
            <a:off x="2667896" y="6379284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globaia.org</a:t>
            </a:r>
            <a:r>
              <a:rPr lang="en-US" dirty="0"/>
              <a:t>/portfolio/cartography-of-the-</a:t>
            </a:r>
            <a:r>
              <a:rPr lang="en-US" dirty="0" err="1"/>
              <a:t>anthropocene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41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America’s 10 Best Cities for Commuting on Public Transit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  <p:sp>
        <p:nvSpPr>
          <p:cNvPr id="4" name="TextBox 3"/>
          <p:cNvSpPr txBox="1"/>
          <p:nvPr/>
        </p:nvSpPr>
        <p:spPr>
          <a:xfrm>
            <a:off x="2689412" y="6626711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www.wired.com</a:t>
            </a:r>
            <a:r>
              <a:rPr lang="en-US" dirty="0"/>
              <a:t>/2014/10/americas-10-best-cities-commuting-public-transit/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701" y="1737360"/>
            <a:ext cx="222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16" y="1846263"/>
            <a:ext cx="4903893" cy="4022725"/>
          </a:xfrm>
        </p:spPr>
      </p:pic>
      <p:sp>
        <p:nvSpPr>
          <p:cNvPr id="5" name="TextBox 4"/>
          <p:cNvSpPr txBox="1"/>
          <p:nvPr/>
        </p:nvSpPr>
        <p:spPr>
          <a:xfrm>
            <a:off x="6002767" y="6486861"/>
            <a:ext cx="542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wpengine.com</a:t>
            </a:r>
            <a:r>
              <a:rPr lang="en-US" dirty="0"/>
              <a:t>/blog/ugly-side-data-visualization/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52764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Confusing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28" y="1846263"/>
            <a:ext cx="3977270" cy="4022725"/>
          </a:xfrm>
        </p:spPr>
      </p:pic>
      <p:sp>
        <p:nvSpPr>
          <p:cNvPr id="5" name="TextBox 4"/>
          <p:cNvSpPr txBox="1"/>
          <p:nvPr/>
        </p:nvSpPr>
        <p:spPr>
          <a:xfrm>
            <a:off x="2614109" y="6488668"/>
            <a:ext cx="886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cdn.wpengine.com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-content/uploads/2014/03/Anatomy-of-a-winning-TED-</a:t>
            </a:r>
            <a:r>
              <a:rPr lang="en-US" dirty="0" err="1"/>
              <a:t>Talk.jpg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6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00" y="1846263"/>
            <a:ext cx="5543125" cy="4022725"/>
          </a:xfrm>
        </p:spPr>
      </p:pic>
      <p:sp>
        <p:nvSpPr>
          <p:cNvPr id="5" name="TextBox 4"/>
          <p:cNvSpPr txBox="1"/>
          <p:nvPr/>
        </p:nvSpPr>
        <p:spPr>
          <a:xfrm>
            <a:off x="1710467" y="6357770"/>
            <a:ext cx="934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cdn.wpengine.com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-content/uploads/2014/03/Afghanistan-Stability-COIN-</a:t>
            </a:r>
            <a:r>
              <a:rPr lang="en-US" dirty="0" err="1"/>
              <a:t>Dynamics.jpg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4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6023</TotalTime>
  <Words>1104</Words>
  <Application>Microsoft Macintosh PowerPoint</Application>
  <PresentationFormat>Custom</PresentationFormat>
  <Paragraphs>163</Paragraphs>
  <Slides>40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Retrospect</vt:lpstr>
      <vt:lpstr>Introduction to  Information Visualization</vt:lpstr>
      <vt:lpstr>Agenda      </vt:lpstr>
      <vt:lpstr>Energy Consumption By Source from 1950-2010</vt:lpstr>
      <vt:lpstr>Web Science and Digital Libraries Research Group </vt:lpstr>
      <vt:lpstr>The Global Transportation System</vt:lpstr>
      <vt:lpstr>America’s 10 Best Cities for Commuting on Public Transit</vt:lpstr>
      <vt:lpstr>Bad math</vt:lpstr>
      <vt:lpstr>Confusing graph</vt:lpstr>
      <vt:lpstr>Too much information</vt:lpstr>
      <vt:lpstr>PowerPoint Presentation</vt:lpstr>
      <vt:lpstr>Examples – Geo data mapping</vt:lpstr>
      <vt:lpstr>Examples – Map your moves</vt:lpstr>
      <vt:lpstr>Example – Circle Chart</vt:lpstr>
      <vt:lpstr>What is Visualization?</vt:lpstr>
      <vt:lpstr>What is Visualization?</vt:lpstr>
      <vt:lpstr>Why visualize?</vt:lpstr>
      <vt:lpstr>Types of Symbolic Displays (Kosslyn 89)</vt:lpstr>
      <vt:lpstr>Types of Symbolic Displays (cont’d)</vt:lpstr>
      <vt:lpstr>“Sci Viz” vs. “Info Viz”</vt:lpstr>
      <vt:lpstr>Information Visualization</vt:lpstr>
      <vt:lpstr>Visualization Components</vt:lpstr>
      <vt:lpstr>GGPLOT2</vt:lpstr>
      <vt:lpstr>GGPLOT2 – Histogram</vt:lpstr>
      <vt:lpstr>GGPLOT2 – Boxplot</vt:lpstr>
      <vt:lpstr>GGPLOT2 – Timed Task</vt:lpstr>
      <vt:lpstr>GGPLOT2 – Lines</vt:lpstr>
      <vt:lpstr>GGPLOT2 – Bars</vt:lpstr>
      <vt:lpstr>GGPLOT2 – Scatter</vt:lpstr>
      <vt:lpstr>GGPLOT2 – Heatmap</vt:lpstr>
      <vt:lpstr>10 Principles in Visualization </vt:lpstr>
      <vt:lpstr>1. Simplicity </vt:lpstr>
      <vt:lpstr>2. Encoding </vt:lpstr>
      <vt:lpstr>3. Patterns vs. Details</vt:lpstr>
      <vt:lpstr>4. Ranges </vt:lpstr>
      <vt:lpstr>5. Transformations</vt:lpstr>
      <vt:lpstr>6. Show density</vt:lpstr>
      <vt:lpstr>7. Connections</vt:lpstr>
      <vt:lpstr>8. Aggregates </vt:lpstr>
      <vt:lpstr>9. Comparison</vt:lpstr>
      <vt:lpstr>10. Colors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Information Visualization</dc:title>
  <dc:creator>Yaxing Yao</dc:creator>
  <cp:lastModifiedBy>Jeff Saltz</cp:lastModifiedBy>
  <cp:revision>41</cp:revision>
  <dcterms:created xsi:type="dcterms:W3CDTF">2015-09-30T01:12:48Z</dcterms:created>
  <dcterms:modified xsi:type="dcterms:W3CDTF">2016-03-03T02:40:41Z</dcterms:modified>
</cp:coreProperties>
</file>